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14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5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6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78" r:id="rId4"/>
    <p:sldId id="274" r:id="rId5"/>
    <p:sldId id="259" r:id="rId6"/>
    <p:sldId id="260" r:id="rId7"/>
    <p:sldId id="271" r:id="rId8"/>
    <p:sldId id="279" r:id="rId9"/>
    <p:sldId id="258" r:id="rId10"/>
    <p:sldId id="261" r:id="rId11"/>
    <p:sldId id="265" r:id="rId12"/>
    <p:sldId id="266" r:id="rId13"/>
    <p:sldId id="267" r:id="rId14"/>
    <p:sldId id="280" r:id="rId15"/>
    <p:sldId id="282" r:id="rId16"/>
    <p:sldId id="268" r:id="rId17"/>
    <p:sldId id="276" r:id="rId18"/>
    <p:sldId id="281" r:id="rId19"/>
    <p:sldId id="277" r:id="rId20"/>
    <p:sldId id="272" r:id="rId21"/>
    <p:sldId id="273" r:id="rId22"/>
  </p:sldIdLst>
  <p:sldSz cx="9144000" cy="5143500" type="screen16x9"/>
  <p:notesSz cx="6858000" cy="9144000"/>
  <p:embeddedFontLst>
    <p:embeddedFont>
      <p:font typeface="Franklin Gothic Medium Cond" panose="020B0606030402020204" pitchFamily="34" charset="0"/>
      <p:regular r:id="rId24"/>
    </p:embeddedFont>
    <p:embeddedFont>
      <p:font typeface="Merriweather" pitchFamily="2" charset="77"/>
      <p:regular r:id="rId25"/>
      <p:bold r:id="rId26"/>
      <p:italic r:id="rId27"/>
      <p:boldItalic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a Kline" initials="" lastIdx="29" clrIdx="0"/>
  <p:cmAuthor id="1" name="Jaimee Kelsey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BF8A3D-0DDC-42E4-8F91-31943F7A7DC3}" v="574" dt="2025-04-01T17:01:08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3-21T16:18:27.212" idx="9">
    <p:pos x="6000" y="0"/>
    <p:text>@vjkelly@gmail.com pls update
_Assigned to vjkelly@gmail.com_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3-21T18:03:42.763" idx="17">
    <p:pos x="6000" y="0"/>
    <p:text>@lessing.stacy@gmail.com @vjkelly@gmail.com - now in alphabetical order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3-21T17:57:03.864" idx="18">
    <p:pos x="6000" y="0"/>
    <p:text>@lessing.stacy@gmail.com @vjkelly@gmail.com pls confirm Senior Day, LL Day dates.
_Assigned to lessing.stacy@gmail.com_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3-21T16:29:14.112" idx="19">
    <p:pos x="6000" y="0"/>
    <p:text>Add photog bullet here</p:text>
  </p:cm>
  <p:cm authorId="0" dt="2023-03-21T18:20:21.324" idx="20">
    <p:pos x="6000" y="0"/>
    <p:text>@lessing.stacy@gmail.com @vjkelly@gmail.com update with team parents
_Reassigned to lessing.stacy@gmail.com_</p:text>
  </p:cm>
  <p:cm authorId="0" dt="2023-03-21T18:20:21.324" idx="21">
    <p:pos x="6000" y="0"/>
    <p:text>Added photog bullet - AK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3-21T16:33:04.856" idx="3">
    <p:pos x="6000" y="0"/>
    <p:text>Yes</p:text>
  </p:cm>
  <p:cm authorId="0" dt="2023-03-21T18:45:10.066" idx="22">
    <p:pos x="6000" y="0"/>
    <p:text>@Jaimeedgs@gmail.com can this slide and the next slide be combined?
_Reassigned to Jaimeedgs@gmail.com_</p:text>
  </p:cm>
  <p:cm authorId="0" dt="2023-03-21T18:45:10.066" idx="23">
    <p:pos x="6000" y="0"/>
    <p:text>Thx!  Done.  Anything you would like changed here?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3-21T16:33:04.856" idx="4">
    <p:pos x="6000" y="0"/>
    <p:text>Yes</p:text>
  </p:cm>
  <p:cm authorId="0" dt="2023-03-21T18:45:10.066" idx="25">
    <p:pos x="6000" y="0"/>
    <p:text>@Jaimeedgs@gmail.com can this slide and the next slide be combined?
_Reassigned to Jaimeedgs@gmail.com_</p:text>
  </p:cm>
  <p:cm authorId="0" dt="2023-03-21T18:45:10.066" idx="26">
    <p:pos x="6000" y="0"/>
    <p:text>Thx!  Done.  Anything you would like changed here?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3-21T16:33:04.856" idx="5">
    <p:pos x="6000" y="0"/>
    <p:text>Yes</p:text>
  </p:cm>
  <p:cm authorId="0" dt="2023-03-21T18:45:10.066" idx="28">
    <p:pos x="6000" y="0"/>
    <p:text>@Jaimeedgs@gmail.com can this slide and the next slide be combined?
_Reassigned to Jaimeedgs@gmail.com_</p:text>
  </p:cm>
  <p:cm authorId="0" dt="2023-03-21T18:45:10.066" idx="29">
    <p:pos x="6000" y="0"/>
    <p:text>Thx!  Done.  Anything you would like changed here?</p:tex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3-21T16:14:00.766" idx="24">
    <p:pos x="6000" y="0"/>
    <p:text>@ehziegler5@gmail.com could you please update this slide?  Thx!
_Assigned to ehziegler5@gmail.com_</p:tex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3-21T16:14:00.766" idx="27">
    <p:pos x="6000" y="0"/>
    <p:text>@ehziegler5@gmail.com could you please update this slide?  Thx!
_Assigned to ehziegler5@gmail.com_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e4105ca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1e4105ca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458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9021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7a47e6692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7a47e6692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7a47e6692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f7a47e6692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726f5fd0ff_3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726f5fd0ff_3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917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26f5fd0ff_3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26f5fd0ff_3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3006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e4105cae3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e4105cae3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580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98a3aeba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98a3aeba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7692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6a98849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6a98849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0174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6a988490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6a988490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6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>
          <a:extLst>
            <a:ext uri="{FF2B5EF4-FFF2-40B4-BE49-F238E27FC236}">
              <a16:creationId xmlns:a16="http://schemas.microsoft.com/office/drawing/2014/main" id="{2E3BE99D-E63A-1A10-019F-57534D43D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6a9884909_0_15:notes">
            <a:extLst>
              <a:ext uri="{FF2B5EF4-FFF2-40B4-BE49-F238E27FC236}">
                <a16:creationId xmlns:a16="http://schemas.microsoft.com/office/drawing/2014/main" id="{E829ADF2-0F29-98F8-8527-C518EBD066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6a9884909_0_15:notes">
            <a:extLst>
              <a:ext uri="{FF2B5EF4-FFF2-40B4-BE49-F238E27FC236}">
                <a16:creationId xmlns:a16="http://schemas.microsoft.com/office/drawing/2014/main" id="{C523EB96-787E-002D-F626-AA830280A0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3156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>
          <a:extLst>
            <a:ext uri="{FF2B5EF4-FFF2-40B4-BE49-F238E27FC236}">
              <a16:creationId xmlns:a16="http://schemas.microsoft.com/office/drawing/2014/main" id="{1A6CEDC6-6FF1-D6E4-CC07-83DD2807B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6a9884909_0_15:notes">
            <a:extLst>
              <a:ext uri="{FF2B5EF4-FFF2-40B4-BE49-F238E27FC236}">
                <a16:creationId xmlns:a16="http://schemas.microsoft.com/office/drawing/2014/main" id="{C184379F-7BA5-DB6E-5D5C-6E32F1F79A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6a9884909_0_15:notes">
            <a:extLst>
              <a:ext uri="{FF2B5EF4-FFF2-40B4-BE49-F238E27FC236}">
                <a16:creationId xmlns:a16="http://schemas.microsoft.com/office/drawing/2014/main" id="{C1AE63D6-3C18-F55C-C83F-408A2BCD2F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9434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26f5fd0ff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26f5fd0ff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49901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5470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C45510CB-2037-C5BC-E219-964B9AD85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26f5fd0ff_3_33:notes">
            <a:extLst>
              <a:ext uri="{FF2B5EF4-FFF2-40B4-BE49-F238E27FC236}">
                <a16:creationId xmlns:a16="http://schemas.microsoft.com/office/drawing/2014/main" id="{C618E913-B41F-914A-1827-769292AD08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26f5fd0ff_3_33:notes">
            <a:extLst>
              <a:ext uri="{FF2B5EF4-FFF2-40B4-BE49-F238E27FC236}">
                <a16:creationId xmlns:a16="http://schemas.microsoft.com/office/drawing/2014/main" id="{0CB83187-9978-02A6-2410-5C219DBCA3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63542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05839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26f5fd0ff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26f5fd0ff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1d78e3a85c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1d78e3a85c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453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mc:AlternateContent xmlns:mc="http://schemas.openxmlformats.org/markup-compatibility/2006" xmlns:p14="http://schemas.microsoft.com/office/powerpoint/2010/main">
    <mc:Choice Requires="p14">
      <p:transition spd="slow" p14:dur="1800">
        <p:fade thruBlk="1"/>
      </p:transition>
    </mc:Choice>
    <mc:Fallback xmlns="">
      <p:transition spd="slow">
        <p:fade thruBlk="1"/>
      </p:transition>
    </mc:Fallback>
  </mc:AlternateContent>
  <p:hf sldNum="0"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oachjack12@yahoo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comments" Target="../comments/commen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staples.baseball/" TargetMode="External"/><Relationship Id="rId7" Type="http://schemas.openxmlformats.org/officeDocument/2006/relationships/comments" Target="../comments/commen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baseball@staplesdiamondclub.com" TargetMode="External"/><Relationship Id="rId5" Type="http://schemas.openxmlformats.org/officeDocument/2006/relationships/hyperlink" Target="http://ciacsports.com/site/" TargetMode="External"/><Relationship Id="rId4" Type="http://schemas.openxmlformats.org/officeDocument/2006/relationships/hyperlink" Target="https://www.facebook.com/staplesbasebal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comments" Target="../comments/comment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comments" Target="../comments/commen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comments" Target="../comments/comment9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2083750" y="3636750"/>
            <a:ext cx="6936600" cy="7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Opening Night Dinner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4186500" y="4298375"/>
            <a:ext cx="2811000" cy="6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April 1</a:t>
            </a:r>
            <a:r>
              <a:rPr lang="en" baseline="30000">
                <a:solidFill>
                  <a:srgbClr val="FFFFFF"/>
                </a:solidFill>
              </a:rPr>
              <a:t>st</a:t>
            </a:r>
            <a:r>
              <a:rPr lang="en">
                <a:solidFill>
                  <a:srgbClr val="FFFFFF"/>
                </a:solidFill>
              </a:rPr>
              <a:t> 2025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50" y="459274"/>
            <a:ext cx="2624875" cy="299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body" idx="2"/>
          </p:nvPr>
        </p:nvSpPr>
        <p:spPr>
          <a:xfrm>
            <a:off x="4619700" y="0"/>
            <a:ext cx="45243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2025 Opening Dinner Agenda </a:t>
            </a:r>
            <a:endParaRPr sz="1600" b="1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200" b="1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Welcome  &amp; Opening Remarks</a:t>
            </a: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73763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Jack McFarland</a:t>
            </a:r>
            <a:r>
              <a:rPr lang="en-US" sz="120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, Head Coach</a:t>
            </a: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Vince Kelly, President Diamond Club</a:t>
            </a: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" sz="1200" b="1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Coaches’ Overview</a:t>
            </a:r>
            <a:endParaRPr sz="1600" b="1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Freshman - Don Smith, Head Coach</a:t>
            </a:r>
            <a:endParaRPr sz="1200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Junior Varsity -Scott Carew, Head Coach </a:t>
            </a:r>
            <a:endParaRPr sz="1200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ctr">
              <a:lnSpc>
                <a:spcPct val="50000"/>
              </a:lnSpc>
              <a:spcBef>
                <a:spcPts val="1000"/>
              </a:spcBef>
              <a:buNone/>
            </a:pPr>
            <a:r>
              <a:rPr lang="en-US" sz="120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Varsity - Jack McFarland, Head Coach</a:t>
            </a: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1200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Diamond Club Overview</a:t>
            </a: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Vince Kelly &amp; Eric Oppenheimer</a:t>
            </a: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Guest Speaker</a:t>
            </a:r>
            <a:endParaRPr sz="1600" b="1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David Speer</a:t>
            </a: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" sz="1200" b="1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Evening Wrap Up by Varsity Captains </a:t>
            </a:r>
            <a:r>
              <a:rPr lang="en" sz="1200" b="1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Go Wreckers!!!</a:t>
            </a:r>
            <a:endParaRPr sz="2800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1600"/>
              </a:spcAft>
              <a:buNone/>
            </a:pPr>
            <a:endParaRPr sz="1000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938" y="1118974"/>
            <a:ext cx="2624875" cy="299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2083750" y="3636750"/>
            <a:ext cx="6936600" cy="7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Welcome &amp; Opening Remarks</a:t>
            </a:r>
            <a:br>
              <a:rPr lang="en-US">
                <a:solidFill>
                  <a:srgbClr val="FFFFFF"/>
                </a:solidFill>
              </a:rPr>
            </a:b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50" y="459274"/>
            <a:ext cx="2624875" cy="2999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0652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2083750" y="3636750"/>
            <a:ext cx="6936600" cy="7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Coaches Overview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50" y="459274"/>
            <a:ext cx="2624875" cy="2999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643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424003" y="1949400"/>
            <a:ext cx="5334900" cy="12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Freshman Team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Head Coach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latin typeface="Arial"/>
                <a:ea typeface="Arial"/>
                <a:cs typeface="Arial"/>
                <a:sym typeface="Arial"/>
              </a:rPr>
              <a:t>Donnie Smith</a:t>
            </a:r>
            <a:endParaRPr sz="28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Assistant Coach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latin typeface="Arial"/>
                <a:ea typeface="Arial"/>
                <a:cs typeface="Arial"/>
                <a:sym typeface="Arial"/>
              </a:rPr>
              <a:t>Ron Clarke</a:t>
            </a:r>
            <a:br>
              <a:rPr lang="en" sz="2800" b="1">
                <a:latin typeface="Arial"/>
                <a:ea typeface="Arial"/>
                <a:cs typeface="Arial"/>
                <a:sym typeface="Arial"/>
              </a:rPr>
            </a:br>
            <a:r>
              <a:rPr lang="en" sz="2800" b="1">
                <a:latin typeface="Arial"/>
                <a:ea typeface="Arial"/>
                <a:cs typeface="Arial"/>
                <a:sym typeface="Arial"/>
              </a:rPr>
              <a:t>Ryan Trani</a:t>
            </a:r>
            <a:endParaRPr sz="28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56208" y="153681"/>
            <a:ext cx="8426641" cy="31489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Junior Varsity Team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Head Coach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latin typeface="Arial"/>
                <a:ea typeface="Arial"/>
                <a:cs typeface="Arial"/>
                <a:sym typeface="Arial"/>
              </a:rPr>
              <a:t>Scott Carew</a:t>
            </a:r>
            <a:endParaRPr sz="28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Assistant Coach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latin typeface="Arial"/>
                <a:ea typeface="Arial"/>
                <a:cs typeface="Arial"/>
                <a:sym typeface="Arial"/>
              </a:rPr>
              <a:t>Mike Caetano </a:t>
            </a:r>
            <a:br>
              <a:rPr lang="en" sz="2800" b="1">
                <a:latin typeface="Arial"/>
                <a:ea typeface="Arial"/>
                <a:cs typeface="Arial"/>
                <a:sym typeface="Arial"/>
              </a:rPr>
            </a:br>
            <a:r>
              <a:rPr lang="en" sz="2800" b="1">
                <a:latin typeface="Arial"/>
                <a:ea typeface="Arial"/>
                <a:cs typeface="Arial"/>
                <a:sym typeface="Arial"/>
              </a:rPr>
              <a:t>Mike Cusa</a:t>
            </a:r>
            <a:endParaRPr sz="28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/>
          <p:cNvSpPr txBox="1">
            <a:spLocks noGrp="1"/>
          </p:cNvSpPr>
          <p:nvPr>
            <p:ph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body" idx="1"/>
          </p:nvPr>
        </p:nvSpPr>
        <p:spPr>
          <a:xfrm>
            <a:off x="387841" y="164917"/>
            <a:ext cx="8533322" cy="4568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Varsity Team</a:t>
            </a:r>
            <a:endParaRPr sz="27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>
              <a:solidFill>
                <a:schemeClr val="bg1">
                  <a:lumMod val="9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bg1">
                    <a:lumMod val="9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Head Coach</a:t>
            </a: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bg1">
                    <a:lumMod val="9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Jack McFarland</a:t>
            </a: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Assoc. Head Coach </a:t>
            </a: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Brian Sikorski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Assistant Coaches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Bob Buswell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Keith Avery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2083750" y="3636750"/>
            <a:ext cx="6936600" cy="7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Diamond Club Overview</a:t>
            </a:r>
            <a:br>
              <a:rPr lang="en-US">
                <a:solidFill>
                  <a:srgbClr val="FFFFFF"/>
                </a:solidFill>
              </a:rPr>
            </a:b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9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The Diamond Club Supports the Staples Baseball Program</a:t>
            </a:r>
            <a:r>
              <a:rPr lang="en"/>
              <a:t> </a:t>
            </a: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5587" y="2398800"/>
            <a:ext cx="2075830" cy="20496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4879600" y="592674"/>
            <a:ext cx="3953100" cy="412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600">
                <a:solidFill>
                  <a:srgbClr val="073763"/>
                </a:solidFill>
              </a:rPr>
              <a:t>Acknowledgements</a:t>
            </a:r>
            <a:endParaRPr sz="160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600">
                <a:solidFill>
                  <a:srgbClr val="073763"/>
                </a:solidFill>
              </a:rPr>
              <a:t>Founded in 2005</a:t>
            </a:r>
            <a:endParaRPr sz="1600">
              <a:solidFill>
                <a:srgbClr val="073763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600">
                <a:solidFill>
                  <a:srgbClr val="073763"/>
                </a:solidFill>
              </a:rPr>
              <a:t>Volunteer 501(c)3 non-profit</a:t>
            </a:r>
            <a:endParaRPr sz="160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endParaRPr lang="en" sz="160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600">
                <a:solidFill>
                  <a:srgbClr val="073763"/>
                </a:solidFill>
              </a:rPr>
              <a:t>Consists of players’ parents and Staples baseball supporters working together to ensure our student athletes have a positive experience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endParaRPr lang="en" sz="1600">
              <a:solidFill>
                <a:srgbClr val="073763"/>
              </a:solidFill>
            </a:endParaRPr>
          </a:p>
          <a:p>
            <a:pPr marL="457200" indent="-317500">
              <a:buClr>
                <a:srgbClr val="073763"/>
              </a:buClr>
              <a:buSzPts val="1400"/>
              <a:buFont typeface="Arial"/>
              <a:buChar char="●"/>
            </a:pPr>
            <a:r>
              <a:rPr lang="en" sz="1600">
                <a:solidFill>
                  <a:srgbClr val="073763"/>
                </a:solidFill>
              </a:rPr>
              <a:t>Welcome Letter &amp; Diamond Club Membership Dues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endParaRPr lang="en" sz="1600">
              <a:solidFill>
                <a:srgbClr val="073763"/>
              </a:solidFill>
            </a:endParaRPr>
          </a:p>
          <a:p>
            <a:pPr marL="457200" lvl="0" algn="l" rtl="0">
              <a:spcBef>
                <a:spcPts val="0"/>
              </a:spcBef>
              <a:spcAft>
                <a:spcPts val="0"/>
              </a:spcAft>
            </a:pPr>
            <a:endParaRPr sz="160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737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93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182048" y="179700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Board Members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2025</a:t>
            </a:r>
            <a:endParaRPr/>
          </a:p>
        </p:txBody>
      </p:sp>
      <p:sp>
        <p:nvSpPr>
          <p:cNvPr id="95" name="Google Shape;95;p18"/>
          <p:cNvSpPr txBox="1"/>
          <p:nvPr/>
        </p:nvSpPr>
        <p:spPr>
          <a:xfrm>
            <a:off x="5373975" y="319978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73763"/>
              </a:solidFill>
              <a:highlight>
                <a:schemeClr val="lt1"/>
              </a:highlight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5479125" y="848700"/>
            <a:ext cx="278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4980550" y="325609"/>
            <a:ext cx="3903000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Doug Bernstein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Paloma Bima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Aileen Brill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Jeffrey Brill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Steven Greenberg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Vince Kelly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Antonia Landgraf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Jack McFarland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Brian Marcucio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Michelle Murphy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Colleen Oppenheimer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Eric Oppenheimer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Brian Sikorski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Robert Smoler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73763"/>
                </a:solidFill>
              </a:rPr>
              <a:t>Mike Vizzo</a:t>
            </a: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3712" y="2229300"/>
            <a:ext cx="2075830" cy="2049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7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Events &amp; Fundraisers</a:t>
            </a:r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4450127" y="1398725"/>
            <a:ext cx="57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2"/>
          <p:cNvSpPr txBox="1"/>
          <p:nvPr/>
        </p:nvSpPr>
        <p:spPr>
          <a:xfrm>
            <a:off x="4767775" y="1494913"/>
            <a:ext cx="57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22"/>
          <p:cNvSpPr txBox="1"/>
          <p:nvPr/>
        </p:nvSpPr>
        <p:spPr>
          <a:xfrm>
            <a:off x="4767775" y="1950225"/>
            <a:ext cx="57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4405375" y="83325"/>
            <a:ext cx="4748400" cy="4821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DATES: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April 5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Opening Game Day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April 18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Team Pasta Dinner @ Cafeteria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April 30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Little League Day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13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Team Pasta Dinner @ Cafeteria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14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Senior Day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20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Team Pasta Dinner @ Cafeteria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21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– Breast Cancer Survivors Day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25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Challenger Day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23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– 29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FCIAC PLAYOFFS</a:t>
            </a:r>
          </a:p>
          <a:p>
            <a:pPr marL="0" indent="0"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31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Closing Dinner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June 2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June 14</a:t>
            </a:r>
            <a:r>
              <a:rPr lang="en-US" sz="18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STATE PLAYOFFS</a:t>
            </a: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3918" y="3886200"/>
            <a:ext cx="1150882" cy="10957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9636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Support</a:t>
            </a:r>
            <a:endParaRPr/>
          </a:p>
        </p:txBody>
      </p:sp>
      <p:sp>
        <p:nvSpPr>
          <p:cNvPr id="135" name="Google Shape;135;p23"/>
          <p:cNvSpPr txBox="1"/>
          <p:nvPr/>
        </p:nvSpPr>
        <p:spPr>
          <a:xfrm>
            <a:off x="509788" y="1463970"/>
            <a:ext cx="8520600" cy="353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73763"/>
                </a:solidFill>
              </a:rPr>
              <a:t>Varsity Captains’ Parents</a:t>
            </a:r>
            <a:endParaRPr sz="1600" b="1"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73763"/>
                </a:solidFill>
              </a:rPr>
              <a:t>Michelle Murphy, Virginia Nee, Colleen Oppenheimer, Lauren Goldshore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73763"/>
                </a:solidFill>
              </a:rPr>
              <a:t>Team Parents</a:t>
            </a:r>
            <a:endParaRPr sz="1600" b="1"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73763"/>
                </a:solidFill>
              </a:rPr>
              <a:t>JV:  </a:t>
            </a:r>
            <a:r>
              <a:rPr lang="en" sz="1600" b="1" dirty="0">
                <a:solidFill>
                  <a:srgbClr val="073763"/>
                </a:solidFill>
              </a:rPr>
              <a:t>Need a Volunteer!</a:t>
            </a:r>
            <a:endParaRPr sz="1600" b="1"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73763"/>
                </a:solidFill>
              </a:rPr>
              <a:t>FR: </a:t>
            </a:r>
            <a:r>
              <a:rPr lang="en" sz="1600" b="1" dirty="0">
                <a:solidFill>
                  <a:srgbClr val="073763"/>
                </a:solidFill>
              </a:rPr>
              <a:t>Need a Volunteer!</a:t>
            </a:r>
            <a:endParaRPr sz="1600" b="1"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600" dirty="0">
                <a:solidFill>
                  <a:srgbClr val="073763"/>
                </a:solidFill>
              </a:rPr>
              <a:t>Communicate updates from Coaches &amp; Diamond Club</a:t>
            </a:r>
            <a:endParaRPr sz="1600" dirty="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600" dirty="0">
                <a:solidFill>
                  <a:srgbClr val="073763"/>
                </a:solidFill>
              </a:rPr>
              <a:t>Organize “Game Night” Dinners</a:t>
            </a:r>
            <a:endParaRPr sz="1600" dirty="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600" dirty="0">
                <a:solidFill>
                  <a:srgbClr val="073763"/>
                </a:solidFill>
              </a:rPr>
              <a:t>Organize Away Game Bus Snacks</a:t>
            </a:r>
            <a:endParaRPr sz="1600" dirty="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600" dirty="0">
                <a:solidFill>
                  <a:srgbClr val="073763"/>
                </a:solidFill>
              </a:rPr>
              <a:t>Confirm Parent Photographer for Each Game  &gt;&gt;&gt; </a:t>
            </a:r>
            <a:r>
              <a:rPr lang="en" sz="1600" b="1" u="sng" dirty="0">
                <a:solidFill>
                  <a:srgbClr val="07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 to sbcsocialct@gmail.com</a:t>
            </a:r>
            <a:endParaRPr sz="1600" b="1" u="sng" dirty="0">
              <a:solidFill>
                <a:srgbClr val="0737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737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699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Stay Informed</a:t>
            </a:r>
            <a:endParaRPr/>
          </a:p>
        </p:txBody>
      </p:sp>
      <p:sp>
        <p:nvSpPr>
          <p:cNvPr id="141" name="Google Shape;141;p24"/>
          <p:cNvSpPr txBox="1"/>
          <p:nvPr/>
        </p:nvSpPr>
        <p:spPr>
          <a:xfrm>
            <a:off x="92208" y="1287200"/>
            <a:ext cx="9051791" cy="361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73763"/>
                </a:solidFill>
              </a:rPr>
              <a:t>More information about Staples Baseball can be found on the Staples Baseball Website </a:t>
            </a:r>
            <a:r>
              <a:rPr lang="en" b="1" dirty="0">
                <a:solidFill>
                  <a:srgbClr val="073763"/>
                </a:solidFill>
              </a:rPr>
              <a:t>staplesbaseball.com</a:t>
            </a:r>
            <a:r>
              <a:rPr lang="en" dirty="0">
                <a:solidFill>
                  <a:srgbClr val="073763"/>
                </a:solidFill>
              </a:rPr>
              <a:t>, including</a:t>
            </a:r>
            <a:endParaRPr dirty="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dirty="0">
                <a:solidFill>
                  <a:srgbClr val="073763"/>
                </a:solidFill>
              </a:rPr>
              <a:t>News &amp; Updates</a:t>
            </a:r>
            <a:endParaRPr dirty="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dirty="0">
                <a:solidFill>
                  <a:srgbClr val="073763"/>
                </a:solidFill>
              </a:rPr>
              <a:t>Box Scores</a:t>
            </a:r>
            <a:endParaRPr dirty="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dirty="0">
                <a:solidFill>
                  <a:srgbClr val="073763"/>
                </a:solidFill>
              </a:rPr>
              <a:t>Livestream Links</a:t>
            </a:r>
            <a:endParaRPr dirty="0">
              <a:solidFill>
                <a:srgbClr val="07376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dirty="0">
                <a:solidFill>
                  <a:srgbClr val="073763"/>
                </a:solidFill>
              </a:rPr>
              <a:t>Photographs from most games</a:t>
            </a:r>
            <a:endParaRPr dirty="0">
              <a:solidFill>
                <a:srgbClr val="073763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73763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73763"/>
                </a:solidFill>
              </a:rPr>
              <a:t>Follow us on social media:</a:t>
            </a:r>
            <a:endParaRPr dirty="0">
              <a:solidFill>
                <a:srgbClr val="073763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73763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Team Instagram: </a:t>
            </a:r>
            <a:r>
              <a:rPr lang="en" u="sng" dirty="0">
                <a:solidFill>
                  <a:srgbClr val="07376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@staples.baseball</a:t>
            </a:r>
            <a:endParaRPr u="sng" dirty="0">
              <a:solidFill>
                <a:srgbClr val="073763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73763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Team Facebook Page: </a:t>
            </a:r>
            <a:r>
              <a:rPr lang="en" u="sng" dirty="0">
                <a:solidFill>
                  <a:srgbClr val="07376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StaplesBaseball</a:t>
            </a:r>
            <a:endParaRPr u="sng"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73763"/>
                </a:solidFill>
              </a:rPr>
              <a:t>Schedules: </a:t>
            </a:r>
            <a:r>
              <a:rPr lang="en" dirty="0">
                <a:solidFill>
                  <a:srgbClr val="073763"/>
                </a:solidFill>
              </a:rPr>
              <a:t>Download to your calendar from </a:t>
            </a:r>
            <a:r>
              <a:rPr lang="en" u="sng" dirty="0">
                <a:solidFill>
                  <a:srgbClr val="07376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ciacsports.com</a:t>
            </a:r>
            <a:r>
              <a:rPr lang="en" dirty="0">
                <a:solidFill>
                  <a:srgbClr val="073763"/>
                </a:solidFill>
              </a:rPr>
              <a:t> </a:t>
            </a:r>
            <a:endParaRPr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73763"/>
                </a:solidFill>
              </a:rPr>
              <a:t>Staples Diamond Club email</a:t>
            </a:r>
            <a:r>
              <a:rPr lang="en" dirty="0">
                <a:solidFill>
                  <a:srgbClr val="073763"/>
                </a:solidFill>
              </a:rPr>
              <a:t>: </a:t>
            </a:r>
            <a:r>
              <a:rPr lang="en" u="sng" dirty="0">
                <a:solidFill>
                  <a:srgbClr val="073763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baseball@staplesdiamondclub.com</a:t>
            </a:r>
            <a:r>
              <a:rPr lang="en" dirty="0">
                <a:solidFill>
                  <a:srgbClr val="073763"/>
                </a:solidFill>
              </a:rPr>
              <a:t> </a:t>
            </a:r>
            <a:endParaRPr dirty="0">
              <a:solidFill>
                <a:srgbClr val="073763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73763"/>
                </a:solidFill>
              </a:rPr>
              <a:t> </a:t>
            </a:r>
            <a:endParaRPr dirty="0">
              <a:solidFill>
                <a:srgbClr val="0737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231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>
          <a:extLst>
            <a:ext uri="{FF2B5EF4-FFF2-40B4-BE49-F238E27FC236}">
              <a16:creationId xmlns:a16="http://schemas.microsoft.com/office/drawing/2014/main" id="{AE4D4969-FD07-8717-CBCF-90EAD3B30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03B7E7-ECED-937A-1174-177C75E5E916}"/>
              </a:ext>
            </a:extLst>
          </p:cNvPr>
          <p:cNvSpPr/>
          <p:nvPr/>
        </p:nvSpPr>
        <p:spPr>
          <a:xfrm>
            <a:off x="502170" y="1581463"/>
            <a:ext cx="2016178" cy="32678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Google Shape;140;p24">
            <a:extLst>
              <a:ext uri="{FF2B5EF4-FFF2-40B4-BE49-F238E27FC236}">
                <a16:creationId xmlns:a16="http://schemas.microsoft.com/office/drawing/2014/main" id="{299BAEE9-D41F-406B-986F-EDC84112A5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GameChanger</a:t>
            </a:r>
            <a:endParaRPr/>
          </a:p>
        </p:txBody>
      </p:sp>
      <p:sp>
        <p:nvSpPr>
          <p:cNvPr id="141" name="Google Shape;141;p24">
            <a:extLst>
              <a:ext uri="{FF2B5EF4-FFF2-40B4-BE49-F238E27FC236}">
                <a16:creationId xmlns:a16="http://schemas.microsoft.com/office/drawing/2014/main" id="{36C86B9A-B853-71F3-CBE5-9AAE9AE96D52}"/>
              </a:ext>
            </a:extLst>
          </p:cNvPr>
          <p:cNvSpPr txBox="1"/>
          <p:nvPr/>
        </p:nvSpPr>
        <p:spPr>
          <a:xfrm>
            <a:off x="92208" y="1287200"/>
            <a:ext cx="9051791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 </a:t>
            </a:r>
            <a:endParaRPr>
              <a:solidFill>
                <a:srgbClr val="073763"/>
              </a:solidFill>
            </a:endParaRPr>
          </a:p>
        </p:txBody>
      </p:sp>
      <p:pic>
        <p:nvPicPr>
          <p:cNvPr id="3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41CC47B3-9DD8-445C-6A45-05CDB8F19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3" y="1753849"/>
            <a:ext cx="1834365" cy="29305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788A22-CBF3-A123-4021-6E14275BB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75" y="222032"/>
            <a:ext cx="3008646" cy="8662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449093-6EC9-9A20-9B47-B17B5F17A858}"/>
              </a:ext>
            </a:extLst>
          </p:cNvPr>
          <p:cNvSpPr/>
          <p:nvPr/>
        </p:nvSpPr>
        <p:spPr>
          <a:xfrm>
            <a:off x="944380" y="2428407"/>
            <a:ext cx="1154243" cy="25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1D6847-D0C1-42D1-AF66-8E1AB56ECAE9}"/>
              </a:ext>
            </a:extLst>
          </p:cNvPr>
          <p:cNvSpPr txBox="1"/>
          <p:nvPr/>
        </p:nvSpPr>
        <p:spPr>
          <a:xfrm>
            <a:off x="2870395" y="1487239"/>
            <a:ext cx="58719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accent1">
                    <a:lumMod val="90000"/>
                    <a:lumOff val="10000"/>
                  </a:schemeClr>
                </a:solidFill>
              </a:rPr>
              <a:t>We purchased the Premium Community Package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accent1">
                    <a:lumMod val="90000"/>
                    <a:lumOff val="10000"/>
                  </a:schemeClr>
                </a:solidFill>
              </a:rPr>
              <a:t>All 3 teams schedules will be up on GC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accent1">
                    <a:lumMod val="90000"/>
                    <a:lumOff val="10000"/>
                  </a:schemeClr>
                </a:solidFill>
              </a:rPr>
              <a:t>Updates, messages and all information shared via GC</a:t>
            </a:r>
          </a:p>
          <a:p>
            <a:endParaRPr lang="en-US" sz="240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accent1">
                    <a:lumMod val="90000"/>
                    <a:lumOff val="10000"/>
                  </a:schemeClr>
                </a:solidFill>
              </a:rPr>
              <a:t>Games broadcasted via GC video</a:t>
            </a:r>
            <a:endParaRPr lang="en-US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913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>
          <a:extLst>
            <a:ext uri="{FF2B5EF4-FFF2-40B4-BE49-F238E27FC236}">
              <a16:creationId xmlns:a16="http://schemas.microsoft.com/office/drawing/2014/main" id="{B6ED769B-54BF-34BA-60EA-9F843B11F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B887E8-93C5-BA7A-D942-6DEF98BD5E72}"/>
              </a:ext>
            </a:extLst>
          </p:cNvPr>
          <p:cNvSpPr/>
          <p:nvPr/>
        </p:nvSpPr>
        <p:spPr>
          <a:xfrm>
            <a:off x="120507" y="1358828"/>
            <a:ext cx="2016178" cy="32678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Google Shape;140;p24">
            <a:extLst>
              <a:ext uri="{FF2B5EF4-FFF2-40B4-BE49-F238E27FC236}">
                <a16:creationId xmlns:a16="http://schemas.microsoft.com/office/drawing/2014/main" id="{FF4D94FE-7FC4-76EC-FC66-CFDA1CE07A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GameChanger</a:t>
            </a:r>
            <a:endParaRPr/>
          </a:p>
        </p:txBody>
      </p:sp>
      <p:sp>
        <p:nvSpPr>
          <p:cNvPr id="141" name="Google Shape;141;p24">
            <a:extLst>
              <a:ext uri="{FF2B5EF4-FFF2-40B4-BE49-F238E27FC236}">
                <a16:creationId xmlns:a16="http://schemas.microsoft.com/office/drawing/2014/main" id="{37FFF9C5-F04E-712A-B07E-91A215B205EE}"/>
              </a:ext>
            </a:extLst>
          </p:cNvPr>
          <p:cNvSpPr txBox="1"/>
          <p:nvPr/>
        </p:nvSpPr>
        <p:spPr>
          <a:xfrm>
            <a:off x="92208" y="1287200"/>
            <a:ext cx="9051791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>
                <a:solidFill>
                  <a:srgbClr val="073763"/>
                </a:solidFill>
              </a:rPr>
              <a:t> </a:t>
            </a:r>
            <a:endParaRPr>
              <a:solidFill>
                <a:srgbClr val="073763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5170EE-7E12-1CDC-BBEA-5969E40D6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75" y="222032"/>
            <a:ext cx="3008646" cy="8662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A7B8A8-CD8C-29A3-373F-9CAA0B6CBB09}"/>
              </a:ext>
            </a:extLst>
          </p:cNvPr>
          <p:cNvSpPr/>
          <p:nvPr/>
        </p:nvSpPr>
        <p:spPr>
          <a:xfrm>
            <a:off x="944380" y="2428407"/>
            <a:ext cx="1154243" cy="25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F0E67C-4099-E39B-FB92-5310BC55B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1553764"/>
            <a:ext cx="1904237" cy="287798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78813E-74C8-58E9-2646-61CD7864327E}"/>
              </a:ext>
            </a:extLst>
          </p:cNvPr>
          <p:cNvSpPr/>
          <p:nvPr/>
        </p:nvSpPr>
        <p:spPr>
          <a:xfrm>
            <a:off x="6812670" y="1648214"/>
            <a:ext cx="2016178" cy="32678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FADEE3-9BD6-C4BA-AADF-9E24101D8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823" y="1796271"/>
            <a:ext cx="1781871" cy="29717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106536-09F1-B1BC-9E80-440073E830E6}"/>
              </a:ext>
            </a:extLst>
          </p:cNvPr>
          <p:cNvSpPr txBox="1"/>
          <p:nvPr/>
        </p:nvSpPr>
        <p:spPr>
          <a:xfrm>
            <a:off x="2212532" y="1701920"/>
            <a:ext cx="33226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Register on GC App, ensure email and cellphone is updated.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Add your Son’s profile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Search for teams. You can become a Family Member (will be verified) or a Fan.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E00099-B110-89F5-0F66-9EAFCA2C01D9}"/>
              </a:ext>
            </a:extLst>
          </p:cNvPr>
          <p:cNvSpPr txBox="1"/>
          <p:nvPr/>
        </p:nvSpPr>
        <p:spPr>
          <a:xfrm>
            <a:off x="3432137" y="3746519"/>
            <a:ext cx="34427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All schedules are updated.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View videos and games live via </a:t>
            </a:r>
            <a:r>
              <a:rPr lang="en-US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webstream</a:t>
            </a:r>
            <a:endParaRPr lang="en-US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Messages with updates will be send using email/cell on the app. 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1221BDA-EEB1-7911-C281-3FAAB1A037A9}"/>
              </a:ext>
            </a:extLst>
          </p:cNvPr>
          <p:cNvSpPr/>
          <p:nvPr/>
        </p:nvSpPr>
        <p:spPr>
          <a:xfrm>
            <a:off x="3451375" y="3401618"/>
            <a:ext cx="3291985" cy="4673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B89C2A2D-1D30-041C-7F12-CA77A0BF21F9}"/>
              </a:ext>
            </a:extLst>
          </p:cNvPr>
          <p:cNvSpPr/>
          <p:nvPr/>
        </p:nvSpPr>
        <p:spPr>
          <a:xfrm rot="10800000">
            <a:off x="2180728" y="1286720"/>
            <a:ext cx="3291985" cy="4673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99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Grateful to our 2025 Season Sponsors 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Please Support them whenever possible</a:t>
            </a:r>
            <a:endParaRPr sz="2400"/>
          </a:p>
        </p:txBody>
      </p:sp>
      <p:sp>
        <p:nvSpPr>
          <p:cNvPr id="147" name="Google Shape;147;p25"/>
          <p:cNvSpPr txBox="1"/>
          <p:nvPr/>
        </p:nvSpPr>
        <p:spPr>
          <a:xfrm>
            <a:off x="4513775" y="147100"/>
            <a:ext cx="454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395584-F890-2117-9CD1-18549849C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529103"/>
              </p:ext>
            </p:extLst>
          </p:nvPr>
        </p:nvGraphicFramePr>
        <p:xfrm>
          <a:off x="161952" y="1381248"/>
          <a:ext cx="4015910" cy="2771670"/>
        </p:xfrm>
        <a:graphic>
          <a:graphicData uri="http://schemas.openxmlformats.org/drawingml/2006/table">
            <a:tbl>
              <a:tblPr/>
              <a:tblGrid>
                <a:gridCol w="4015910">
                  <a:extLst>
                    <a:ext uri="{9D8B030D-6E8A-4147-A177-3AD203B41FA5}">
                      <a16:colId xmlns:a16="http://schemas.microsoft.com/office/drawing/2014/main" val="3290582314"/>
                    </a:ext>
                  </a:extLst>
                </a:gridCol>
              </a:tblGrid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Anderson Septic Service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616399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ASF Sports &amp; Outdoors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3443370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Basso Plumbing Heating &amp; Cooling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706410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Big Y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638632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Colony Grill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178331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Connecticut Children's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103496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Curran VW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627797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Dean Cleaners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711899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Garden Catering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188406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Green Acres Landscaping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97624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1DDD73-89C0-041E-5196-C85962F1A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39262"/>
              </p:ext>
            </p:extLst>
          </p:nvPr>
        </p:nvGraphicFramePr>
        <p:xfrm>
          <a:off x="4343070" y="1381248"/>
          <a:ext cx="4638978" cy="554334"/>
        </p:xfrm>
        <a:graphic>
          <a:graphicData uri="http://schemas.openxmlformats.org/drawingml/2006/table">
            <a:tbl>
              <a:tblPr/>
              <a:tblGrid>
                <a:gridCol w="4638978">
                  <a:extLst>
                    <a:ext uri="{9D8B030D-6E8A-4147-A177-3AD203B41FA5}">
                      <a16:colId xmlns:a16="http://schemas.microsoft.com/office/drawing/2014/main" val="2898660904"/>
                    </a:ext>
                  </a:extLst>
                </a:gridCol>
              </a:tblGrid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Kona HR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017349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Malone's Refuse Service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239610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41609FD-C2D6-E6A0-8AC9-ADDE7E4FF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906688"/>
              </p:ext>
            </p:extLst>
          </p:nvPr>
        </p:nvGraphicFramePr>
        <p:xfrm>
          <a:off x="4343070" y="1936340"/>
          <a:ext cx="4638978" cy="2771670"/>
        </p:xfrm>
        <a:graphic>
          <a:graphicData uri="http://schemas.openxmlformats.org/drawingml/2006/table">
            <a:tbl>
              <a:tblPr/>
              <a:tblGrid>
                <a:gridCol w="4638978">
                  <a:extLst>
                    <a:ext uri="{9D8B030D-6E8A-4147-A177-3AD203B41FA5}">
                      <a16:colId xmlns:a16="http://schemas.microsoft.com/office/drawing/2014/main" val="1920025184"/>
                    </a:ext>
                  </a:extLst>
                </a:gridCol>
              </a:tblGrid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Nomade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288984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Nutmeg Sporting Goods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1442445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Riko's Pizza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468130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Stiles Market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28245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Teed &amp; Brown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405402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The Blondinit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750321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The Clubhouse Westport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516444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The Toy Post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3081711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Wagmore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691928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Walrus Alley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030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C4BB90F-1FAB-66D2-F2DC-9AB6E22F6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333269"/>
              </p:ext>
            </p:extLst>
          </p:nvPr>
        </p:nvGraphicFramePr>
        <p:xfrm>
          <a:off x="161952" y="4160816"/>
          <a:ext cx="4015910" cy="831501"/>
        </p:xfrm>
        <a:graphic>
          <a:graphicData uri="http://schemas.openxmlformats.org/drawingml/2006/table">
            <a:tbl>
              <a:tblPr/>
              <a:tblGrid>
                <a:gridCol w="4015910">
                  <a:extLst>
                    <a:ext uri="{9D8B030D-6E8A-4147-A177-3AD203B41FA5}">
                      <a16:colId xmlns:a16="http://schemas.microsoft.com/office/drawing/2014/main" val="2194195330"/>
                    </a:ext>
                  </a:extLst>
                </a:gridCol>
              </a:tblGrid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Howard &amp; Gay Insurance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645040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ICON Auto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30274"/>
                  </a:ext>
                </a:extLst>
              </a:tr>
              <a:tr h="126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Medium Cond" panose="020B0606030402020204" pitchFamily="34" charset="0"/>
                        </a:rPr>
                        <a:t>IST</a:t>
                      </a:r>
                    </a:p>
                  </a:txBody>
                  <a:tcPr marL="2847" marR="2847" marT="28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655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56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2668366" y="3069979"/>
            <a:ext cx="6936600" cy="19817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Guest Speaker</a:t>
            </a:r>
            <a:br>
              <a:rPr lang="en-US">
                <a:solidFill>
                  <a:srgbClr val="FFFFFF"/>
                </a:solidFill>
              </a:rPr>
            </a:br>
            <a:br>
              <a:rPr lang="en-US">
                <a:solidFill>
                  <a:srgbClr val="FFFFFF"/>
                </a:solidFill>
              </a:rPr>
            </a:b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David Speer</a:t>
            </a:r>
            <a:b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50" y="459274"/>
            <a:ext cx="2624875" cy="2999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1395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>
          <a:extLst>
            <a:ext uri="{FF2B5EF4-FFF2-40B4-BE49-F238E27FC236}">
              <a16:creationId xmlns:a16="http://schemas.microsoft.com/office/drawing/2014/main" id="{3A544296-7AD8-100D-80E8-18B627DEB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>
            <a:extLst>
              <a:ext uri="{FF2B5EF4-FFF2-40B4-BE49-F238E27FC236}">
                <a16:creationId xmlns:a16="http://schemas.microsoft.com/office/drawing/2014/main" id="{31233A10-FFAC-6AB2-D545-56867AE52F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7355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David Speer</a:t>
            </a:r>
            <a:endParaRPr sz="2400"/>
          </a:p>
        </p:txBody>
      </p:sp>
      <p:sp>
        <p:nvSpPr>
          <p:cNvPr id="147" name="Google Shape;147;p25">
            <a:extLst>
              <a:ext uri="{FF2B5EF4-FFF2-40B4-BE49-F238E27FC236}">
                <a16:creationId xmlns:a16="http://schemas.microsoft.com/office/drawing/2014/main" id="{EE5EAEC9-E98D-85AB-3042-511E08159D66}"/>
              </a:ext>
            </a:extLst>
          </p:cNvPr>
          <p:cNvSpPr txBox="1"/>
          <p:nvPr/>
        </p:nvSpPr>
        <p:spPr>
          <a:xfrm>
            <a:off x="4513775" y="147100"/>
            <a:ext cx="454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Picture 7" descr="A baseball player throwing a ball&#10;&#10;AI-generated content may be incorrect.">
            <a:extLst>
              <a:ext uri="{FF2B5EF4-FFF2-40B4-BE49-F238E27FC236}">
                <a16:creationId xmlns:a16="http://schemas.microsoft.com/office/drawing/2014/main" id="{C6DEC0A6-878B-4825-1AEA-61D44106E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762" y="1346599"/>
            <a:ext cx="2472660" cy="3698239"/>
          </a:xfrm>
          <a:prstGeom prst="rect">
            <a:avLst/>
          </a:prstGeom>
        </p:spPr>
      </p:pic>
      <p:pic>
        <p:nvPicPr>
          <p:cNvPr id="4" name="Picture 3" descr="A baseball player standing on a field&#10;&#10;AI-generated content may be incorrect.">
            <a:extLst>
              <a:ext uri="{FF2B5EF4-FFF2-40B4-BE49-F238E27FC236}">
                <a16:creationId xmlns:a16="http://schemas.microsoft.com/office/drawing/2014/main" id="{EE386139-54D3-3E40-C2C7-106A72F28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346" y="1346599"/>
            <a:ext cx="2123557" cy="3649801"/>
          </a:xfrm>
          <a:prstGeom prst="rect">
            <a:avLst/>
          </a:prstGeom>
        </p:spPr>
      </p:pic>
      <p:pic>
        <p:nvPicPr>
          <p:cNvPr id="6" name="Picture 5" descr="A baseball player throwing a ball&#10;&#10;AI-generated content may be incorrect.">
            <a:extLst>
              <a:ext uri="{FF2B5EF4-FFF2-40B4-BE49-F238E27FC236}">
                <a16:creationId xmlns:a16="http://schemas.microsoft.com/office/drawing/2014/main" id="{5113738F-F64D-8854-09A1-6EF1AB3D3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9125" y="3143254"/>
            <a:ext cx="2123557" cy="1929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38B1AE-9E30-9970-C637-659AA298C6AB}"/>
              </a:ext>
            </a:extLst>
          </p:cNvPr>
          <p:cNvSpPr txBox="1"/>
          <p:nvPr/>
        </p:nvSpPr>
        <p:spPr>
          <a:xfrm>
            <a:off x="149902" y="1346599"/>
            <a:ext cx="40698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accent1">
                    <a:lumMod val="90000"/>
                    <a:lumOff val="10000"/>
                  </a:schemeClr>
                </a:solidFill>
              </a:rPr>
              <a:t>Stapes HS Class of 2010</a:t>
            </a:r>
          </a:p>
          <a:p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FCIAC Champions 2008 &amp; 2009</a:t>
            </a:r>
          </a:p>
          <a:p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1</a:t>
            </a:r>
            <a:r>
              <a:rPr lang="en-US" baseline="30000">
                <a:solidFill>
                  <a:schemeClr val="accent1">
                    <a:lumMod val="90000"/>
                    <a:lumOff val="10000"/>
                  </a:schemeClr>
                </a:solidFill>
              </a:rPr>
              <a:t>st</a:t>
            </a:r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 Team All FCIAC 2008, 2009, 2010</a:t>
            </a:r>
          </a:p>
          <a:p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1</a:t>
            </a:r>
            <a:r>
              <a:rPr lang="en-US" baseline="30000">
                <a:solidFill>
                  <a:schemeClr val="accent1">
                    <a:lumMod val="90000"/>
                    <a:lumOff val="10000"/>
                  </a:schemeClr>
                </a:solidFill>
              </a:rPr>
              <a:t>st</a:t>
            </a:r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 Team All State 2009, 2010</a:t>
            </a:r>
          </a:p>
          <a:p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All Time Winningest Pitcher Staples – 22 wins</a:t>
            </a:r>
          </a:p>
          <a:p>
            <a:endParaRPr lang="en-US" b="1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r>
              <a:rPr lang="en-US" b="1">
                <a:solidFill>
                  <a:schemeClr val="accent1">
                    <a:lumMod val="90000"/>
                    <a:lumOff val="10000"/>
                  </a:schemeClr>
                </a:solidFill>
              </a:rPr>
              <a:t>Columbia University Class of 2014</a:t>
            </a:r>
          </a:p>
          <a:p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Ivy League Champions 2013, 2014</a:t>
            </a:r>
          </a:p>
          <a:p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1</a:t>
            </a:r>
            <a:r>
              <a:rPr lang="en-US" baseline="30000">
                <a:solidFill>
                  <a:schemeClr val="accent1">
                    <a:lumMod val="90000"/>
                    <a:lumOff val="10000"/>
                  </a:schemeClr>
                </a:solidFill>
              </a:rPr>
              <a:t>st</a:t>
            </a:r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 Team All Ivy League 2013, 2014</a:t>
            </a:r>
          </a:p>
          <a:p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Unanimous Ivy League Pitcher of the Year 2014</a:t>
            </a:r>
          </a:p>
          <a:p>
            <a:endParaRPr lang="en-US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r>
              <a:rPr lang="en-US" b="1">
                <a:solidFill>
                  <a:schemeClr val="accent1">
                    <a:lumMod val="90000"/>
                    <a:lumOff val="10000"/>
                  </a:schemeClr>
                </a:solidFill>
              </a:rPr>
              <a:t>Drafted in the 27</a:t>
            </a:r>
            <a:r>
              <a:rPr lang="en-US" b="1" baseline="30000">
                <a:solidFill>
                  <a:schemeClr val="accent1">
                    <a:lumMod val="90000"/>
                    <a:lumOff val="10000"/>
                  </a:schemeClr>
                </a:solidFill>
              </a:rPr>
              <a:t>th</a:t>
            </a:r>
            <a:r>
              <a:rPr lang="en-US" b="1">
                <a:solidFill>
                  <a:schemeClr val="accent1">
                    <a:lumMod val="90000"/>
                    <a:lumOff val="10000"/>
                  </a:schemeClr>
                </a:solidFill>
              </a:rPr>
              <a:t> Round of the 2014 Draft by the Cleveland Guardians</a:t>
            </a:r>
          </a:p>
          <a:p>
            <a:endParaRPr lang="en-US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r>
              <a:rPr lang="en-US" b="1">
                <a:solidFill>
                  <a:schemeClr val="accent1">
                    <a:lumMod val="90000"/>
                    <a:lumOff val="10000"/>
                  </a:schemeClr>
                </a:solidFill>
              </a:rPr>
              <a:t>Pro Career</a:t>
            </a:r>
            <a:r>
              <a:rPr lang="en-US">
                <a:solidFill>
                  <a:schemeClr val="accent1">
                    <a:lumMod val="90000"/>
                    <a:lumOff val="10000"/>
                  </a:schemeClr>
                </a:solidFill>
              </a:rPr>
              <a:t>: 24-16; 2.93 ERA, 13 Saves and 320Ks in 356 Career Innings. </a:t>
            </a:r>
          </a:p>
        </p:txBody>
      </p:sp>
    </p:spTree>
    <p:extLst>
      <p:ext uri="{BB962C8B-B14F-4D97-AF65-F5344CB8AC3E}">
        <p14:creationId xmlns:p14="http://schemas.microsoft.com/office/powerpoint/2010/main" val="394951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2083750" y="3636750"/>
            <a:ext cx="6936600" cy="7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2025 Captains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812"/>
            <a:ext cx="2624875" cy="29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group of baseball players&#10;&#10;Description automatically generated">
            <a:extLst>
              <a:ext uri="{FF2B5EF4-FFF2-40B4-BE49-F238E27FC236}">
                <a16:creationId xmlns:a16="http://schemas.microsoft.com/office/drawing/2014/main" id="{B95715FB-E2B9-9BDD-32DA-FAB7ADC00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286" y="0"/>
            <a:ext cx="55517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83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men standing in front of a wall with white letters&#10;&#10;Description automatically generated">
            <a:extLst>
              <a:ext uri="{FF2B5EF4-FFF2-40B4-BE49-F238E27FC236}">
                <a16:creationId xmlns:a16="http://schemas.microsoft.com/office/drawing/2014/main" id="{824772AC-5326-89E0-3FDF-DD2FFD204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657"/>
            <a:ext cx="9274713" cy="50781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CCB743-9DB1-D8B8-AD94-F6099F9A830C}"/>
              </a:ext>
            </a:extLst>
          </p:cNvPr>
          <p:cNvSpPr/>
          <p:nvPr/>
        </p:nvSpPr>
        <p:spPr>
          <a:xfrm>
            <a:off x="8077" y="-57150"/>
            <a:ext cx="9274713" cy="775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Google Shape;194;p29"/>
          <p:cNvSpPr txBox="1">
            <a:spLocks noGrp="1"/>
          </p:cNvSpPr>
          <p:nvPr>
            <p:ph type="title"/>
          </p:nvPr>
        </p:nvSpPr>
        <p:spPr>
          <a:xfrm>
            <a:off x="450490" y="-57150"/>
            <a:ext cx="8520600" cy="8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Message from our Varsity Captains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>
            <a:spLocks noGrp="1"/>
          </p:cNvSpPr>
          <p:nvPr>
            <p:ph type="body" idx="1"/>
          </p:nvPr>
        </p:nvSpPr>
        <p:spPr>
          <a:xfrm>
            <a:off x="42900" y="4178825"/>
            <a:ext cx="90612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 WRECKERS!!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42825" y="328700"/>
            <a:ext cx="90612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Thank You for Attending</a:t>
            </a:r>
            <a:endParaRPr sz="3000" b="1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We look forward to a Fantastic Season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8" name="Google Shape;2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075" y="2361225"/>
            <a:ext cx="1552849" cy="1774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6295b3b-c4fd-41af-a077-c0ec2a40e369}" enabled="0" method="" siteId="{66295b3b-c4fd-41af-a077-c0ec2a40e36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709</Words>
  <Application>Microsoft Macintosh PowerPoint</Application>
  <PresentationFormat>On-screen Show (16:9)</PresentationFormat>
  <Paragraphs>188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Merriweather</vt:lpstr>
      <vt:lpstr>Wingdings</vt:lpstr>
      <vt:lpstr>Franklin Gothic Medium Cond</vt:lpstr>
      <vt:lpstr>Roboto</vt:lpstr>
      <vt:lpstr>Paradigm</vt:lpstr>
      <vt:lpstr>Opening Night Dinner </vt:lpstr>
      <vt:lpstr>PowerPoint Presentation</vt:lpstr>
      <vt:lpstr>Welcome &amp; Opening Remarks  </vt:lpstr>
      <vt:lpstr>Coaches Overview </vt:lpstr>
      <vt:lpstr>Freshman Team  Head Coach  Donnie Smith  Assistant Coach Ron Clarke Ryan Trani </vt:lpstr>
      <vt:lpstr>Junior Varsity Team  Head Coach Scott Carew  Assistant Coach Mike Caetano  Mike Cusa  </vt:lpstr>
      <vt:lpstr>  </vt:lpstr>
      <vt:lpstr>Diamond Club Overview </vt:lpstr>
      <vt:lpstr>The Diamond Club Supports the Staples Baseball Program </vt:lpstr>
      <vt:lpstr>Board Members 2025</vt:lpstr>
      <vt:lpstr>Events &amp; Fundraisers</vt:lpstr>
      <vt:lpstr>Team Support</vt:lpstr>
      <vt:lpstr>Stay Informed</vt:lpstr>
      <vt:lpstr>GameChanger</vt:lpstr>
      <vt:lpstr>GameChanger</vt:lpstr>
      <vt:lpstr>We are Grateful to our 2025 Season Sponsors    Please Support them whenever possible</vt:lpstr>
      <vt:lpstr>Guest Speaker  David Speer  </vt:lpstr>
      <vt:lpstr>David Speer</vt:lpstr>
      <vt:lpstr>2025 Captains </vt:lpstr>
      <vt:lpstr>Message from our Varsity Captains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Night Dinner </dc:title>
  <dc:creator>Paloma A Bima</dc:creator>
  <cp:lastModifiedBy>Vince Kelly</cp:lastModifiedBy>
  <cp:revision>1</cp:revision>
  <dcterms:modified xsi:type="dcterms:W3CDTF">2025-04-01T17:20:09Z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XPAuthor">
    <vt:lpwstr>Paloma A Bima</vt:lpwstr>
  </property>
  <property fmtid="{D5CDD505-2E9C-101B-9397-08002B2CF9AE}" pid="3" name="AXPDataClassification">
    <vt:lpwstr>AXP Internal</vt:lpwstr>
  </property>
  <property fmtid="{D5CDD505-2E9C-101B-9397-08002B2CF9AE}" pid="4" name="AXPDataClassificationForSearch">
    <vt:lpwstr>AXPInternal_UniqueSearchString</vt:lpwstr>
  </property>
</Properties>
</file>